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2013497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69777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51131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30270529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2733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1652667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1747928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309974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1182184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77BCF8F-CD25-4CDD-81AD-622C580FC0ED}" type="datetimeFigureOut">
              <a:rPr lang="en-US" smtClean="0"/>
              <a:t>5/2/2017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1982208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7BCF8F-CD25-4CDD-81AD-622C580FC0ED}"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113355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7BCF8F-CD25-4CDD-81AD-622C580FC0ED}" type="datetimeFigureOut">
              <a:rPr lang="en-US" smtClean="0"/>
              <a:t>5/2/2017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206451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7BCF8F-CD25-4CDD-81AD-622C580FC0ED}" type="datetimeFigureOut">
              <a:rPr lang="en-US" smtClean="0"/>
              <a:t>5/2/2017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1426572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BCF8F-CD25-4CDD-81AD-622C580FC0ED}" type="datetimeFigureOut">
              <a:rPr lang="en-US" smtClean="0"/>
              <a:t>5/2/2017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785911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7BCF8F-CD25-4CDD-81AD-622C580FC0ED}"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36931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77BCF8F-CD25-4CDD-81AD-622C580FC0ED}" type="datetimeFigureOut">
              <a:rPr lang="en-US" smtClean="0"/>
              <a:t>5/2/2017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7F3F5-BDD5-49A0-99D2-F6276BD09279}" type="slidenum">
              <a:rPr lang="en-US" smtClean="0"/>
              <a:t>‹#›</a:t>
            </a:fld>
            <a:endParaRPr lang="en-US"/>
          </a:p>
        </p:txBody>
      </p:sp>
    </p:spTree>
    <p:extLst>
      <p:ext uri="{BB962C8B-B14F-4D97-AF65-F5344CB8AC3E}">
        <p14:creationId xmlns:p14="http://schemas.microsoft.com/office/powerpoint/2010/main" val="116403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7BCF8F-CD25-4CDD-81AD-622C580FC0ED}" type="datetimeFigureOut">
              <a:rPr lang="en-US" smtClean="0"/>
              <a:t>5/2/2017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57F3F5-BDD5-49A0-99D2-F6276BD09279}" type="slidenum">
              <a:rPr lang="en-US" smtClean="0"/>
              <a:t>‹#›</a:t>
            </a:fld>
            <a:endParaRPr lang="en-US"/>
          </a:p>
        </p:txBody>
      </p:sp>
    </p:spTree>
    <p:extLst>
      <p:ext uri="{BB962C8B-B14F-4D97-AF65-F5344CB8AC3E}">
        <p14:creationId xmlns:p14="http://schemas.microsoft.com/office/powerpoint/2010/main" val="3226838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423334"/>
            <a:ext cx="7766936" cy="1747952"/>
          </a:xfrm>
        </p:spPr>
        <p:txBody>
          <a:bodyPr/>
          <a:lstStyle/>
          <a:p>
            <a:r>
              <a:rPr lang="fa-IR" sz="4000" dirty="0" smtClean="0"/>
              <a:t>شخصیت </a:t>
            </a:r>
            <a:r>
              <a:rPr lang="fa-IR" sz="4000" dirty="0" smtClean="0"/>
              <a:t>ویژگی </a:t>
            </a:r>
            <a:r>
              <a:rPr lang="fa-IR" sz="4000" dirty="0" smtClean="0"/>
              <a:t>های شخصیتی:</a:t>
            </a:r>
            <a:endParaRPr lang="en-US" sz="4000" dirty="0"/>
          </a:p>
        </p:txBody>
      </p:sp>
      <p:sp>
        <p:nvSpPr>
          <p:cNvPr id="3" name="Subtitle 2"/>
          <p:cNvSpPr>
            <a:spLocks noGrp="1"/>
          </p:cNvSpPr>
          <p:nvPr>
            <p:ph type="subTitle" idx="1"/>
          </p:nvPr>
        </p:nvSpPr>
        <p:spPr>
          <a:xfrm>
            <a:off x="474132" y="2353732"/>
            <a:ext cx="9431867" cy="3742268"/>
          </a:xfrm>
        </p:spPr>
        <p:txBody>
          <a:bodyPr>
            <a:normAutofit/>
          </a:bodyPr>
          <a:lstStyle/>
          <a:p>
            <a:r>
              <a:rPr lang="fa-IR" sz="2400" b="1" dirty="0" smtClean="0"/>
              <a:t>شخصیت برگرفته از رفتار فرد است. روشهایی که فرد با آن نسبت به دیگران واکنش نشان می دهد. ویژگی هایی چون خجالتی،پرخاش گر،سلطه پذیر،تنبل،جاه طلب،وفاداروترسوازجمله ویژگی های شخصیتی هستند.بنابراین شخصیت فرد مجموعه یا آمیزه ای از ویژگی های روانی است که بدان طریق ما افرادرا طبقه بندی می کنیم</a:t>
            </a:r>
            <a:r>
              <a:rPr lang="fa-IR" dirty="0" smtClean="0"/>
              <a:t>.</a:t>
            </a:r>
            <a:endParaRPr lang="en-US" dirty="0"/>
          </a:p>
        </p:txBody>
      </p:sp>
    </p:spTree>
    <p:extLst>
      <p:ext uri="{BB962C8B-B14F-4D97-AF65-F5344CB8AC3E}">
        <p14:creationId xmlns:p14="http://schemas.microsoft.com/office/powerpoint/2010/main" val="2573228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16 ویژگی شخصیتی از نگاه روانشناسان:</a:t>
            </a:r>
            <a:endParaRPr lang="en-US" dirty="0"/>
          </a:p>
        </p:txBody>
      </p:sp>
      <p:sp>
        <p:nvSpPr>
          <p:cNvPr id="3" name="Content Placeholder 2"/>
          <p:cNvSpPr>
            <a:spLocks noGrp="1"/>
          </p:cNvSpPr>
          <p:nvPr>
            <p:ph sz="half" idx="1"/>
          </p:nvPr>
        </p:nvSpPr>
        <p:spPr>
          <a:xfrm>
            <a:off x="203200" y="1540933"/>
            <a:ext cx="4886769" cy="5096934"/>
          </a:xfrm>
        </p:spPr>
        <p:txBody>
          <a:bodyPr>
            <a:normAutofit/>
          </a:bodyPr>
          <a:lstStyle/>
          <a:p>
            <a:pPr algn="r" rtl="1">
              <a:buFont typeface="Wingdings" panose="05000000000000000000" pitchFamily="2" charset="2"/>
              <a:buChar char="v"/>
            </a:pPr>
            <a:r>
              <a:rPr lang="fa-IR" dirty="0"/>
              <a:t>9-قابل اعتماد              </a:t>
            </a:r>
            <a:r>
              <a:rPr lang="fa-IR" dirty="0" smtClean="0"/>
              <a:t>   </a:t>
            </a:r>
            <a:r>
              <a:rPr lang="fa-IR" dirty="0"/>
              <a:t>بدگمان</a:t>
            </a:r>
          </a:p>
          <a:p>
            <a:pPr algn="r" rtl="1">
              <a:buFont typeface="Wingdings" panose="05000000000000000000" pitchFamily="2" charset="2"/>
              <a:buChar char="v"/>
            </a:pPr>
            <a:r>
              <a:rPr lang="fa-IR" dirty="0"/>
              <a:t>10-اهل عمل          </a:t>
            </a:r>
            <a:r>
              <a:rPr lang="fa-IR" dirty="0" smtClean="0"/>
              <a:t>        </a:t>
            </a:r>
            <a:r>
              <a:rPr lang="fa-IR" dirty="0"/>
              <a:t>تخیلی،خیال پرداز</a:t>
            </a:r>
          </a:p>
          <a:p>
            <a:pPr algn="r" rtl="1">
              <a:buFont typeface="Wingdings" panose="05000000000000000000" pitchFamily="2" charset="2"/>
              <a:buChar char="v"/>
            </a:pPr>
            <a:r>
              <a:rPr lang="fa-IR" dirty="0"/>
              <a:t>11-بی غل وغش،ساده    </a:t>
            </a:r>
            <a:r>
              <a:rPr lang="fa-IR" dirty="0" smtClean="0"/>
              <a:t>زیرک،موذی</a:t>
            </a:r>
            <a:endParaRPr lang="fa-IR" dirty="0"/>
          </a:p>
          <a:p>
            <a:pPr algn="r" rtl="1">
              <a:buFont typeface="Wingdings" panose="05000000000000000000" pitchFamily="2" charset="2"/>
              <a:buChar char="v"/>
            </a:pPr>
            <a:r>
              <a:rPr lang="fa-IR" dirty="0"/>
              <a:t>12-متکی به نفس          </a:t>
            </a:r>
            <a:r>
              <a:rPr lang="fa-IR" dirty="0" smtClean="0"/>
              <a:t> </a:t>
            </a:r>
            <a:r>
              <a:rPr lang="fa-IR" dirty="0"/>
              <a:t>بیمناک</a:t>
            </a:r>
          </a:p>
          <a:p>
            <a:pPr algn="r" rtl="1">
              <a:buFont typeface="Wingdings" panose="05000000000000000000" pitchFamily="2" charset="2"/>
              <a:buChar char="v"/>
            </a:pPr>
            <a:r>
              <a:rPr lang="fa-IR" dirty="0"/>
              <a:t>13-محافظه کار               </a:t>
            </a:r>
            <a:r>
              <a:rPr lang="fa-IR" dirty="0" smtClean="0"/>
              <a:t>آبدیده،مجرب</a:t>
            </a:r>
            <a:endParaRPr lang="fa-IR" dirty="0"/>
          </a:p>
          <a:p>
            <a:pPr algn="r" rtl="1">
              <a:buFont typeface="Wingdings" panose="05000000000000000000" pitchFamily="2" charset="2"/>
              <a:buChar char="v"/>
            </a:pPr>
            <a:r>
              <a:rPr lang="fa-IR" dirty="0"/>
              <a:t>14-وابسته به گروه          </a:t>
            </a:r>
            <a:r>
              <a:rPr lang="fa-IR" dirty="0" smtClean="0"/>
              <a:t>خودبسنده</a:t>
            </a:r>
            <a:endParaRPr lang="fa-IR" dirty="0"/>
          </a:p>
          <a:p>
            <a:pPr algn="r" rtl="1">
              <a:buFont typeface="Wingdings" panose="05000000000000000000" pitchFamily="2" charset="2"/>
              <a:buChar char="v"/>
            </a:pPr>
            <a:r>
              <a:rPr lang="fa-IR" dirty="0"/>
              <a:t>15-مهارنشده،بی </a:t>
            </a:r>
            <a:r>
              <a:rPr lang="fa-IR" dirty="0" smtClean="0"/>
              <a:t>اراده     کنترل </a:t>
            </a:r>
            <a:r>
              <a:rPr lang="fa-IR" dirty="0"/>
              <a:t>شده،بااراده</a:t>
            </a:r>
          </a:p>
          <a:p>
            <a:pPr algn="r" rtl="1">
              <a:buFont typeface="Wingdings" panose="05000000000000000000" pitchFamily="2" charset="2"/>
              <a:buChar char="v"/>
            </a:pPr>
            <a:r>
              <a:rPr lang="fa-IR" dirty="0"/>
              <a:t>16-تحت فشارروانی </a:t>
            </a:r>
            <a:r>
              <a:rPr lang="fa-IR" dirty="0" smtClean="0"/>
              <a:t>        </a:t>
            </a:r>
            <a:r>
              <a:rPr lang="fa-IR" dirty="0"/>
              <a:t>آرام-مسلط بر </a:t>
            </a:r>
            <a:r>
              <a:rPr lang="fa-IR" dirty="0" smtClean="0"/>
              <a:t>روان واعصاب</a:t>
            </a:r>
            <a:endParaRPr lang="fa-IR" dirty="0"/>
          </a:p>
          <a:p>
            <a:endParaRPr lang="en-US" dirty="0"/>
          </a:p>
        </p:txBody>
      </p:sp>
      <p:sp>
        <p:nvSpPr>
          <p:cNvPr id="4" name="Content Placeholder 3"/>
          <p:cNvSpPr>
            <a:spLocks noGrp="1"/>
          </p:cNvSpPr>
          <p:nvPr>
            <p:ph sz="half" idx="2"/>
          </p:nvPr>
        </p:nvSpPr>
        <p:spPr>
          <a:xfrm>
            <a:off x="4876801" y="1540933"/>
            <a:ext cx="5096932" cy="5096934"/>
          </a:xfrm>
        </p:spPr>
        <p:txBody>
          <a:bodyPr>
            <a:normAutofit/>
          </a:bodyPr>
          <a:lstStyle/>
          <a:p>
            <a:pPr algn="r" rtl="1">
              <a:buFont typeface="Wingdings" panose="05000000000000000000" pitchFamily="2" charset="2"/>
              <a:buChar char="v"/>
            </a:pPr>
            <a:r>
              <a:rPr lang="fa-IR" dirty="0"/>
              <a:t>1- خود دار             </a:t>
            </a:r>
            <a:r>
              <a:rPr lang="fa-IR" dirty="0" smtClean="0"/>
              <a:t>          </a:t>
            </a:r>
            <a:r>
              <a:rPr lang="fa-IR" dirty="0"/>
              <a:t>متجاوز</a:t>
            </a:r>
          </a:p>
          <a:p>
            <a:pPr algn="r" rtl="1">
              <a:buFont typeface="Wingdings" panose="05000000000000000000" pitchFamily="2" charset="2"/>
              <a:buChar char="v"/>
            </a:pPr>
            <a:r>
              <a:rPr lang="fa-IR" dirty="0"/>
              <a:t>2-کم هوش تر           </a:t>
            </a:r>
            <a:r>
              <a:rPr lang="fa-IR" dirty="0" smtClean="0"/>
              <a:t>      باهوش </a:t>
            </a:r>
            <a:r>
              <a:rPr lang="fa-IR" dirty="0"/>
              <a:t>تر</a:t>
            </a:r>
          </a:p>
          <a:p>
            <a:pPr algn="r" rtl="1">
              <a:buFont typeface="Wingdings" panose="05000000000000000000" pitchFamily="2" charset="2"/>
              <a:buChar char="v"/>
            </a:pPr>
            <a:r>
              <a:rPr lang="fa-IR" dirty="0"/>
              <a:t>3-تحت تاثیر احساس  </a:t>
            </a:r>
            <a:r>
              <a:rPr lang="fa-IR" dirty="0" smtClean="0"/>
              <a:t>      پایداردربرابرهیجان</a:t>
            </a:r>
            <a:endParaRPr lang="fa-IR" dirty="0"/>
          </a:p>
          <a:p>
            <a:pPr algn="r" rtl="1">
              <a:buFont typeface="Wingdings" panose="05000000000000000000" pitchFamily="2" charset="2"/>
              <a:buChar char="v"/>
            </a:pPr>
            <a:r>
              <a:rPr lang="fa-IR" dirty="0"/>
              <a:t>4-سلطه پذیر            </a:t>
            </a:r>
            <a:r>
              <a:rPr lang="fa-IR" dirty="0" smtClean="0"/>
              <a:t>         </a:t>
            </a:r>
            <a:r>
              <a:rPr lang="fa-IR" dirty="0"/>
              <a:t>سلطه گر</a:t>
            </a:r>
          </a:p>
          <a:p>
            <a:pPr algn="r" rtl="1">
              <a:buFont typeface="Wingdings" panose="05000000000000000000" pitchFamily="2" charset="2"/>
              <a:buChar char="v"/>
            </a:pPr>
            <a:r>
              <a:rPr lang="fa-IR" dirty="0"/>
              <a:t>5-جدی                    </a:t>
            </a:r>
            <a:r>
              <a:rPr lang="fa-IR" dirty="0" smtClean="0"/>
              <a:t>       تن </a:t>
            </a:r>
            <a:r>
              <a:rPr lang="fa-IR" dirty="0"/>
              <a:t>آسان،بیعار</a:t>
            </a:r>
          </a:p>
          <a:p>
            <a:pPr algn="r" rtl="1">
              <a:buFont typeface="Wingdings" panose="05000000000000000000" pitchFamily="2" charset="2"/>
              <a:buChar char="v"/>
            </a:pPr>
            <a:r>
              <a:rPr lang="fa-IR" dirty="0"/>
              <a:t>6-مصلحت </a:t>
            </a:r>
            <a:r>
              <a:rPr lang="fa-IR" dirty="0" smtClean="0"/>
              <a:t>بین،خودعرض با </a:t>
            </a:r>
            <a:r>
              <a:rPr lang="fa-IR" dirty="0"/>
              <a:t>وجدان،وظیفه شناس</a:t>
            </a:r>
          </a:p>
          <a:p>
            <a:pPr algn="r" rtl="1">
              <a:buFont typeface="Wingdings" panose="05000000000000000000" pitchFamily="2" charset="2"/>
              <a:buChar char="v"/>
            </a:pPr>
            <a:r>
              <a:rPr lang="fa-IR" dirty="0"/>
              <a:t>7-ترسو                    </a:t>
            </a:r>
            <a:r>
              <a:rPr lang="fa-IR" dirty="0" smtClean="0"/>
              <a:t>       </a:t>
            </a:r>
            <a:r>
              <a:rPr lang="fa-IR" dirty="0"/>
              <a:t>متهور</a:t>
            </a:r>
          </a:p>
          <a:p>
            <a:pPr algn="r" rtl="1">
              <a:buFont typeface="Wingdings" panose="05000000000000000000" pitchFamily="2" charset="2"/>
              <a:buChar char="v"/>
            </a:pPr>
            <a:r>
              <a:rPr lang="fa-IR" dirty="0"/>
              <a:t>8-یک دنده          </a:t>
            </a:r>
            <a:r>
              <a:rPr lang="fa-IR" dirty="0" smtClean="0"/>
              <a:t>             </a:t>
            </a:r>
            <a:r>
              <a:rPr lang="fa-IR" dirty="0"/>
              <a:t>حساس</a:t>
            </a:r>
          </a:p>
          <a:p>
            <a:endParaRPr lang="en-US" dirty="0"/>
          </a:p>
        </p:txBody>
      </p:sp>
    </p:spTree>
    <p:extLst>
      <p:ext uri="{BB962C8B-B14F-4D97-AF65-F5344CB8AC3E}">
        <p14:creationId xmlns:p14="http://schemas.microsoft.com/office/powerpoint/2010/main" val="4240270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a:t>تناسب میان شخص - شغل</a:t>
            </a:r>
            <a:endParaRPr lang="en-US" dirty="0"/>
          </a:p>
        </p:txBody>
      </p:sp>
      <p:sp>
        <p:nvSpPr>
          <p:cNvPr id="3" name="Content Placeholder 2"/>
          <p:cNvSpPr>
            <a:spLocks noGrp="1"/>
          </p:cNvSpPr>
          <p:nvPr>
            <p:ph idx="1"/>
          </p:nvPr>
        </p:nvSpPr>
        <p:spPr/>
        <p:txBody>
          <a:bodyPr>
            <a:normAutofit lnSpcReduction="10000"/>
          </a:bodyPr>
          <a:lstStyle/>
          <a:p>
            <a:pPr lvl="1" algn="r" rtl="1"/>
            <a:r>
              <a:rPr lang="fa-IR" sz="2400" dirty="0" smtClean="0"/>
              <a:t>منطبق کردن احتیاجات شغل با ویژگی های شخصیت به بهترین نحودرتئوری جان هولاند تحت عنوان تئوری تناسب شخصیت- شغل تبیین شده است.</a:t>
            </a:r>
          </a:p>
          <a:p>
            <a:pPr lvl="1" algn="r" rtl="1"/>
            <a:r>
              <a:rPr lang="fa-IR" sz="2400" dirty="0" smtClean="0"/>
              <a:t>این تئوری برمفهوم تناسب میان ویژگی های شخصیتی یک فرد وشغل استوار شده است.</a:t>
            </a:r>
          </a:p>
          <a:p>
            <a:pPr lvl="1" algn="r" rtl="1"/>
            <a:r>
              <a:rPr lang="fa-IR" sz="2400" dirty="0" smtClean="0"/>
              <a:t>هولاند شش نوع شخصیت ارائه می دهد. معتقداست که رضایت کارمند از شغلش وتمایل اوبه ترک آن به میزان تطبیق شخصیت اوبا محیط شغلیش وابسته است.</a:t>
            </a:r>
          </a:p>
          <a:p>
            <a:pPr lvl="1" algn="r" rtl="1"/>
            <a:r>
              <a:rPr lang="fa-IR" sz="2400" dirty="0" smtClean="0"/>
              <a:t>هریک ازاین شش نوع شخصیت عمده، ازشغلی متناسب با خود برخوردارند</a:t>
            </a:r>
            <a:r>
              <a:rPr lang="fa-IR" dirty="0" smtClean="0"/>
              <a:t>.</a:t>
            </a:r>
            <a:endParaRPr lang="en-US" dirty="0"/>
          </a:p>
        </p:txBody>
      </p:sp>
    </p:spTree>
    <p:extLst>
      <p:ext uri="{BB962C8B-B14F-4D97-AF65-F5344CB8AC3E}">
        <p14:creationId xmlns:p14="http://schemas.microsoft.com/office/powerpoint/2010/main" val="3222721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15049511"/>
              </p:ext>
            </p:extLst>
          </p:nvPr>
        </p:nvGraphicFramePr>
        <p:xfrm>
          <a:off x="169334" y="0"/>
          <a:ext cx="9177866" cy="5549001"/>
        </p:xfrm>
        <a:graphic>
          <a:graphicData uri="http://schemas.openxmlformats.org/drawingml/2006/table">
            <a:tbl>
              <a:tblPr firstRow="1" bandRow="1">
                <a:tableStyleId>{5C22544A-7EE6-4342-B048-85BDC9FD1C3A}</a:tableStyleId>
              </a:tblPr>
              <a:tblGrid>
                <a:gridCol w="2996505">
                  <a:extLst>
                    <a:ext uri="{9D8B030D-6E8A-4147-A177-3AD203B41FA5}">
                      <a16:colId xmlns:a16="http://schemas.microsoft.com/office/drawing/2014/main" xmlns="" val="2566252106"/>
                    </a:ext>
                  </a:extLst>
                </a:gridCol>
                <a:gridCol w="2758783">
                  <a:extLst>
                    <a:ext uri="{9D8B030D-6E8A-4147-A177-3AD203B41FA5}">
                      <a16:colId xmlns:a16="http://schemas.microsoft.com/office/drawing/2014/main" xmlns="" val="4248543753"/>
                    </a:ext>
                  </a:extLst>
                </a:gridCol>
                <a:gridCol w="3422578">
                  <a:extLst>
                    <a:ext uri="{9D8B030D-6E8A-4147-A177-3AD203B41FA5}">
                      <a16:colId xmlns:a16="http://schemas.microsoft.com/office/drawing/2014/main" xmlns="" val="1519592435"/>
                    </a:ext>
                  </a:extLst>
                </a:gridCol>
              </a:tblGrid>
              <a:tr h="375099">
                <a:tc gridSpan="3">
                  <a:txBody>
                    <a:bodyPr/>
                    <a:lstStyle/>
                    <a:p>
                      <a:pPr algn="ctr"/>
                      <a:r>
                        <a:rPr lang="fa-IR" sz="1400" dirty="0" smtClean="0"/>
                        <a:t>گونه شناسی شخصیت هولاند وشغل های سازگاربا</a:t>
                      </a:r>
                      <a:r>
                        <a:rPr lang="fa-IR" sz="1400" baseline="0" dirty="0" smtClean="0"/>
                        <a:t> آنها           </a:t>
                      </a:r>
                      <a:endParaRPr lang="en-US" sz="1400"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2750490837"/>
                  </a:ext>
                </a:extLst>
              </a:tr>
              <a:tr h="375099">
                <a:tc>
                  <a:txBody>
                    <a:bodyPr/>
                    <a:lstStyle/>
                    <a:p>
                      <a:pPr algn="ctr"/>
                      <a:r>
                        <a:rPr lang="fa-IR" sz="1400" dirty="0" smtClean="0"/>
                        <a:t>شغل سازگار</a:t>
                      </a:r>
                      <a:endParaRPr lang="en-US" sz="1400" dirty="0"/>
                    </a:p>
                  </a:txBody>
                  <a:tcPr/>
                </a:tc>
                <a:tc>
                  <a:txBody>
                    <a:bodyPr/>
                    <a:lstStyle/>
                    <a:p>
                      <a:pPr algn="ctr"/>
                      <a:r>
                        <a:rPr lang="fa-IR" sz="1400" dirty="0" smtClean="0"/>
                        <a:t>ویژگی</a:t>
                      </a:r>
                      <a:r>
                        <a:rPr lang="fa-IR" sz="1400" baseline="0" dirty="0" smtClean="0"/>
                        <a:t> شخصیت</a:t>
                      </a:r>
                      <a:endParaRPr lang="en-US" sz="1400" dirty="0"/>
                    </a:p>
                  </a:txBody>
                  <a:tcPr/>
                </a:tc>
                <a:tc>
                  <a:txBody>
                    <a:bodyPr/>
                    <a:lstStyle/>
                    <a:p>
                      <a:pPr algn="ctr"/>
                      <a:r>
                        <a:rPr lang="fa-IR" sz="1400" dirty="0" smtClean="0"/>
                        <a:t>نوع شخصیت</a:t>
                      </a:r>
                      <a:endParaRPr lang="en-US" sz="1400" dirty="0"/>
                    </a:p>
                  </a:txBody>
                  <a:tcPr/>
                </a:tc>
                <a:extLst>
                  <a:ext uri="{0D108BD9-81ED-4DB2-BD59-A6C34878D82A}">
                    <a16:rowId xmlns:a16="http://schemas.microsoft.com/office/drawing/2014/main" xmlns="" val="357936237"/>
                  </a:ext>
                </a:extLst>
              </a:tr>
              <a:tr h="902637">
                <a:tc>
                  <a:txBody>
                    <a:bodyPr/>
                    <a:lstStyle/>
                    <a:p>
                      <a:pPr algn="ctr" rtl="1"/>
                      <a:r>
                        <a:rPr lang="fa-IR" sz="1400" dirty="0" smtClean="0"/>
                        <a:t>مکانیک،متصدی وکارگرخط مونتاژ،کشاورز</a:t>
                      </a:r>
                      <a:endParaRPr lang="en-US" sz="1400" dirty="0"/>
                    </a:p>
                  </a:txBody>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a-IR" sz="1400" dirty="0" smtClean="0"/>
                        <a:t>  کم</a:t>
                      </a:r>
                      <a:r>
                        <a:rPr lang="fa-IR" sz="1400" baseline="0" dirty="0" smtClean="0"/>
                        <a:t> رو، اهل عمل ،پیگیر</a:t>
                      </a:r>
                      <a:endParaRPr lang="en-US" sz="1400" dirty="0" smtClean="0"/>
                    </a:p>
                    <a:p>
                      <a:pPr algn="ctr"/>
                      <a:r>
                        <a:rPr lang="fa-IR" sz="1400" baseline="0" dirty="0" smtClean="0"/>
                        <a:t>صمیمی،باثبات،</a:t>
                      </a:r>
                      <a:r>
                        <a:rPr lang="fa-IR" sz="1400" dirty="0" smtClean="0"/>
                        <a:t>هم</a:t>
                      </a:r>
                      <a:r>
                        <a:rPr lang="fa-IR" sz="1400" baseline="0" dirty="0" smtClean="0"/>
                        <a:t> نوا</a:t>
                      </a:r>
                      <a:endParaRPr lang="en-US" sz="1400" dirty="0"/>
                    </a:p>
                  </a:txBody>
                  <a:tcPr/>
                </a:tc>
                <a:tc>
                  <a:txBody>
                    <a:bodyPr/>
                    <a:lstStyle/>
                    <a:p>
                      <a:pPr algn="ctr"/>
                      <a:r>
                        <a:rPr lang="fa-IR" sz="1400" dirty="0" smtClean="0"/>
                        <a:t>واقع گرا:          </a:t>
                      </a:r>
                    </a:p>
                    <a:p>
                      <a:pPr algn="ctr"/>
                      <a:r>
                        <a:rPr lang="fa-IR" sz="1400" dirty="0" smtClean="0"/>
                        <a:t>فعالیتهای فیزیکی راکه به مهارت ، قدرت وهماهنگی نیاز دارند؛</a:t>
                      </a:r>
                      <a:r>
                        <a:rPr lang="fa-IR" sz="1400" baseline="0" dirty="0" smtClean="0"/>
                        <a:t> ترجیح می دهد.</a:t>
                      </a:r>
                      <a:endParaRPr lang="en-US" sz="1400" dirty="0"/>
                    </a:p>
                  </a:txBody>
                  <a:tcPr/>
                </a:tc>
                <a:extLst>
                  <a:ext uri="{0D108BD9-81ED-4DB2-BD59-A6C34878D82A}">
                    <a16:rowId xmlns:a16="http://schemas.microsoft.com/office/drawing/2014/main" xmlns="" val="2362904792"/>
                  </a:ext>
                </a:extLst>
              </a:tr>
              <a:tr h="739922">
                <a:tc>
                  <a:txBody>
                    <a:bodyPr/>
                    <a:lstStyle/>
                    <a:p>
                      <a:pPr algn="ctr" rtl="1"/>
                      <a:r>
                        <a:rPr lang="fa-IR" sz="1400" dirty="0" smtClean="0"/>
                        <a:t>            زیست شناس،اقتصاددان،ریاضی</a:t>
                      </a:r>
                      <a:r>
                        <a:rPr lang="fa-IR" sz="1400" baseline="0" dirty="0" smtClean="0"/>
                        <a:t> دان،گزارشگرخبری</a:t>
                      </a:r>
                      <a:endParaRPr lang="en-US" sz="1400" dirty="0"/>
                    </a:p>
                  </a:txBody>
                  <a:tcPr/>
                </a:tc>
                <a:tc>
                  <a:txBody>
                    <a:bodyPr/>
                    <a:lstStyle/>
                    <a:p>
                      <a:pPr algn="ctr" rtl="1"/>
                      <a:r>
                        <a:rPr lang="fa-IR" sz="1400" dirty="0" smtClean="0"/>
                        <a:t>تحلیلی،مبتکر،خلاق وکنجکاو،مستقل</a:t>
                      </a:r>
                      <a:endParaRPr lang="en-US" sz="1400" dirty="0"/>
                    </a:p>
                  </a:txBody>
                  <a:tcPr/>
                </a:tc>
                <a:tc>
                  <a:txBody>
                    <a:bodyPr/>
                    <a:lstStyle/>
                    <a:p>
                      <a:pPr algn="ctr"/>
                      <a:r>
                        <a:rPr lang="fa-IR" sz="1400" dirty="0" smtClean="0"/>
                        <a:t>کاوشگر:</a:t>
                      </a:r>
                    </a:p>
                    <a:p>
                      <a:pPr algn="ctr" rtl="1"/>
                      <a:r>
                        <a:rPr lang="fa-IR" sz="1400" dirty="0" smtClean="0"/>
                        <a:t>فعالیتهایی را ترجیح می دهد که</a:t>
                      </a:r>
                      <a:r>
                        <a:rPr lang="fa-IR" sz="1400" baseline="0" dirty="0" smtClean="0"/>
                        <a:t> مستلزم فکرکردن،سازمان دادن ودرک وتفاهم است.</a:t>
                      </a:r>
                      <a:endParaRPr lang="en-US" sz="1400" dirty="0"/>
                    </a:p>
                  </a:txBody>
                  <a:tcPr/>
                </a:tc>
                <a:extLst>
                  <a:ext uri="{0D108BD9-81ED-4DB2-BD59-A6C34878D82A}">
                    <a16:rowId xmlns:a16="http://schemas.microsoft.com/office/drawing/2014/main" xmlns="" val="3842890430"/>
                  </a:ext>
                </a:extLst>
              </a:tr>
              <a:tr h="739922">
                <a:tc>
                  <a:txBody>
                    <a:bodyPr/>
                    <a:lstStyle/>
                    <a:p>
                      <a:pPr algn="ctr" rtl="1"/>
                      <a:r>
                        <a:rPr lang="fa-IR" sz="1400" dirty="0" smtClean="0"/>
                        <a:t>مددکار اجتماعی،اموزگار،مشاور،روان</a:t>
                      </a:r>
                      <a:r>
                        <a:rPr lang="fa-IR" sz="1400" baseline="0" dirty="0" smtClean="0"/>
                        <a:t> شناس بالینی</a:t>
                      </a:r>
                      <a:endParaRPr lang="en-US" sz="1400" dirty="0"/>
                    </a:p>
                  </a:txBody>
                  <a:tcPr/>
                </a:tc>
                <a:tc>
                  <a:txBody>
                    <a:bodyPr/>
                    <a:lstStyle/>
                    <a:p>
                      <a:pPr algn="ctr" rtl="1"/>
                      <a:r>
                        <a:rPr lang="fa-IR" sz="1400" dirty="0" smtClean="0"/>
                        <a:t>خونگرم ومعاشرتی،صمیمی</a:t>
                      </a:r>
                      <a:r>
                        <a:rPr lang="fa-IR" sz="1400" baseline="0" dirty="0" smtClean="0"/>
                        <a:t> وگرم،یاریگر،همدل وهمراه</a:t>
                      </a:r>
                      <a:endParaRPr lang="en-US" sz="1400" dirty="0"/>
                    </a:p>
                  </a:txBody>
                  <a:tcPr/>
                </a:tc>
                <a:tc>
                  <a:txBody>
                    <a:bodyPr/>
                    <a:lstStyle/>
                    <a:p>
                      <a:pPr algn="ctr"/>
                      <a:r>
                        <a:rPr lang="fa-IR" sz="1400" dirty="0" smtClean="0"/>
                        <a:t>اجتماعی:</a:t>
                      </a:r>
                    </a:p>
                    <a:p>
                      <a:pPr algn="ctr"/>
                      <a:r>
                        <a:rPr lang="fa-IR" sz="1400" dirty="0" smtClean="0"/>
                        <a:t>فعالیتهایی را ترجیح می دهدکه مستلزم</a:t>
                      </a:r>
                      <a:r>
                        <a:rPr lang="fa-IR" sz="1400" baseline="0" dirty="0" smtClean="0"/>
                        <a:t> همیاری وپرورش دیگران است.</a:t>
                      </a:r>
                      <a:endParaRPr lang="en-US" sz="1400" dirty="0"/>
                    </a:p>
                  </a:txBody>
                  <a:tcPr/>
                </a:tc>
                <a:extLst>
                  <a:ext uri="{0D108BD9-81ED-4DB2-BD59-A6C34878D82A}">
                    <a16:rowId xmlns:a16="http://schemas.microsoft.com/office/drawing/2014/main" xmlns="" val="188763814"/>
                  </a:ext>
                </a:extLst>
              </a:tr>
              <a:tr h="739922">
                <a:tc>
                  <a:txBody>
                    <a:bodyPr/>
                    <a:lstStyle/>
                    <a:p>
                      <a:pPr algn="ctr" rtl="1"/>
                      <a:r>
                        <a:rPr lang="fa-IR" sz="1400" dirty="0" smtClean="0"/>
                        <a:t>حسابدار،مدیرشرکت،صندوق داربانک،مسئول</a:t>
                      </a:r>
                      <a:r>
                        <a:rPr lang="fa-IR" sz="1400" baseline="0" dirty="0" smtClean="0"/>
                        <a:t> بایگانی</a:t>
                      </a:r>
                      <a:endParaRPr lang="en-US" sz="1400" dirty="0"/>
                    </a:p>
                  </a:txBody>
                  <a:tcPr/>
                </a:tc>
                <a:tc>
                  <a:txBody>
                    <a:bodyPr/>
                    <a:lstStyle/>
                    <a:p>
                      <a:pPr algn="ctr" rtl="1"/>
                      <a:r>
                        <a:rPr lang="fa-IR" sz="1400" dirty="0" smtClean="0"/>
                        <a:t>هم نوا،کارآمد،اهل عمل،فاقدخلاقیت،انعطاف ناپذیر</a:t>
                      </a:r>
                      <a:endParaRPr lang="en-US" sz="1400" dirty="0"/>
                    </a:p>
                  </a:txBody>
                  <a:tcPr/>
                </a:tc>
                <a:tc>
                  <a:txBody>
                    <a:bodyPr/>
                    <a:lstStyle/>
                    <a:p>
                      <a:pPr algn="ctr"/>
                      <a:r>
                        <a:rPr lang="fa-IR" sz="1400" dirty="0" smtClean="0"/>
                        <a:t>سنت گرا:</a:t>
                      </a:r>
                    </a:p>
                    <a:p>
                      <a:pPr algn="ctr" rtl="1"/>
                      <a:r>
                        <a:rPr lang="fa-IR" sz="1400" dirty="0" smtClean="0"/>
                        <a:t>فعالیتهایی را</a:t>
                      </a:r>
                      <a:r>
                        <a:rPr lang="fa-IR" sz="1400" baseline="0" dirty="0" smtClean="0"/>
                        <a:t>که قاعده مند،منظم،روشن وفاقدابهام هستند،ترجیح می دهند.</a:t>
                      </a:r>
                      <a:endParaRPr lang="en-US" sz="1400" dirty="0"/>
                    </a:p>
                  </a:txBody>
                  <a:tcPr/>
                </a:tc>
                <a:extLst>
                  <a:ext uri="{0D108BD9-81ED-4DB2-BD59-A6C34878D82A}">
                    <a16:rowId xmlns:a16="http://schemas.microsoft.com/office/drawing/2014/main" xmlns="" val="3934780852"/>
                  </a:ext>
                </a:extLst>
              </a:tr>
              <a:tr h="375099">
                <a:tc>
                  <a:txBody>
                    <a:bodyPr/>
                    <a:lstStyle/>
                    <a:p>
                      <a:pPr algn="ctr"/>
                      <a:r>
                        <a:rPr lang="fa-IR" sz="1400" dirty="0" smtClean="0"/>
                        <a:t>وکیل،کارگزاراملاک،کارشناس روابط عمومی،مدیرشرکت کوچک</a:t>
                      </a:r>
                      <a:endParaRPr lang="en-US" sz="1400" dirty="0"/>
                    </a:p>
                  </a:txBody>
                  <a:tcPr/>
                </a:tc>
                <a:tc>
                  <a:txBody>
                    <a:bodyPr/>
                    <a:lstStyle/>
                    <a:p>
                      <a:pPr algn="ctr"/>
                      <a:r>
                        <a:rPr lang="fa-IR" sz="1400" dirty="0" smtClean="0"/>
                        <a:t>دارای اعتمادبه نفس،بلند</a:t>
                      </a:r>
                      <a:r>
                        <a:rPr lang="fa-IR" sz="1400" baseline="0" dirty="0" smtClean="0"/>
                        <a:t> پرواز،پرانرژی،سلطه طلب</a:t>
                      </a:r>
                      <a:endParaRPr lang="en-US" sz="1400" dirty="0"/>
                    </a:p>
                  </a:txBody>
                  <a:tcPr/>
                </a:tc>
                <a:tc>
                  <a:txBody>
                    <a:bodyPr/>
                    <a:lstStyle/>
                    <a:p>
                      <a:pPr algn="ctr"/>
                      <a:r>
                        <a:rPr lang="fa-IR" sz="1400" dirty="0" smtClean="0"/>
                        <a:t>تهورگرا:</a:t>
                      </a:r>
                    </a:p>
                    <a:p>
                      <a:pPr algn="ctr"/>
                      <a:r>
                        <a:rPr lang="fa-IR" sz="1400" dirty="0" smtClean="0"/>
                        <a:t>فعالیتهای</a:t>
                      </a:r>
                      <a:r>
                        <a:rPr lang="fa-IR" sz="1400" baseline="0" dirty="0" smtClean="0"/>
                        <a:t> کلامی را که در آنها فرصتهایی برای اعمال نفوذبر دیگران وکسب قدرت وجود داشته باشد،ترجیح می دهند.</a:t>
                      </a:r>
                      <a:endParaRPr lang="en-US" sz="1400" dirty="0"/>
                    </a:p>
                  </a:txBody>
                  <a:tcPr/>
                </a:tc>
                <a:extLst>
                  <a:ext uri="{0D108BD9-81ED-4DB2-BD59-A6C34878D82A}">
                    <a16:rowId xmlns:a16="http://schemas.microsoft.com/office/drawing/2014/main" xmlns="" val="4005466835"/>
                  </a:ext>
                </a:extLst>
              </a:tr>
              <a:tr h="375099">
                <a:tc>
                  <a:txBody>
                    <a:bodyPr/>
                    <a:lstStyle/>
                    <a:p>
                      <a:pPr algn="ctr"/>
                      <a:r>
                        <a:rPr lang="fa-IR" sz="1400" dirty="0" smtClean="0"/>
                        <a:t>نقاش،موسیقی دان،نوبسنده،طراح داخلی</a:t>
                      </a:r>
                      <a:endParaRPr lang="en-US" sz="1400" dirty="0"/>
                    </a:p>
                  </a:txBody>
                  <a:tcPr/>
                </a:tc>
                <a:tc>
                  <a:txBody>
                    <a:bodyPr/>
                    <a:lstStyle/>
                    <a:p>
                      <a:pPr algn="ctr"/>
                      <a:r>
                        <a:rPr lang="fa-IR" sz="1400" dirty="0" smtClean="0"/>
                        <a:t>خلاق،بی نظم،آرمان گرا،عاطفی،رویایی</a:t>
                      </a:r>
                      <a:endParaRPr lang="en-US" sz="1400" dirty="0"/>
                    </a:p>
                  </a:txBody>
                  <a:tcPr/>
                </a:tc>
                <a:tc>
                  <a:txBody>
                    <a:bodyPr/>
                    <a:lstStyle/>
                    <a:p>
                      <a:pPr algn="ctr"/>
                      <a:r>
                        <a:rPr lang="fa-IR" sz="1400" dirty="0" smtClean="0"/>
                        <a:t>هنرگرا:</a:t>
                      </a:r>
                    </a:p>
                    <a:p>
                      <a:pPr algn="ctr"/>
                      <a:r>
                        <a:rPr lang="fa-IR" sz="1400" dirty="0" smtClean="0"/>
                        <a:t>فعالیهای مبهم</a:t>
                      </a:r>
                      <a:r>
                        <a:rPr lang="fa-IR" sz="1400" baseline="0" dirty="0" smtClean="0"/>
                        <a:t> وبی قاعدهکه امکان ابراز خلاقیت را فراهم میکنند،ترجیح می دهد.</a:t>
                      </a:r>
                      <a:endParaRPr lang="en-US" sz="1400" dirty="0"/>
                    </a:p>
                  </a:txBody>
                  <a:tcPr/>
                </a:tc>
                <a:extLst>
                  <a:ext uri="{0D108BD9-81ED-4DB2-BD59-A6C34878D82A}">
                    <a16:rowId xmlns:a16="http://schemas.microsoft.com/office/drawing/2014/main" xmlns="" val="1922898041"/>
                  </a:ext>
                </a:extLst>
              </a:tr>
            </a:tbl>
          </a:graphicData>
        </a:graphic>
      </p:graphicFrame>
    </p:spTree>
    <p:extLst>
      <p:ext uri="{BB962C8B-B14F-4D97-AF65-F5344CB8AC3E}">
        <p14:creationId xmlns:p14="http://schemas.microsoft.com/office/powerpoint/2010/main" val="19865801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3200" dirty="0" smtClean="0"/>
              <a:t>این تئوری معتقد است درحالتی که شخصیت وشغل بایکدیگر توافق داشته باشند،رضایت بیشتروتغییروتبدیل کمتر خواهد بود.َنکات برجسته این روش:</a:t>
            </a:r>
            <a:endParaRPr lang="en-US" sz="3200" dirty="0"/>
          </a:p>
        </p:txBody>
      </p:sp>
      <p:sp>
        <p:nvSpPr>
          <p:cNvPr id="3" name="Subtitle 2"/>
          <p:cNvSpPr>
            <a:spLocks noGrp="1"/>
          </p:cNvSpPr>
          <p:nvPr>
            <p:ph type="subTitle" idx="1"/>
          </p:nvPr>
        </p:nvSpPr>
        <p:spPr/>
        <p:txBody>
          <a:bodyPr>
            <a:normAutofit lnSpcReduction="10000"/>
          </a:bodyPr>
          <a:lstStyle/>
          <a:p>
            <a:r>
              <a:rPr lang="fa-IR" dirty="0" smtClean="0"/>
              <a:t>1- توجه به تفاوتهای شخصیتی ذاتی میان افراد</a:t>
            </a:r>
          </a:p>
          <a:p>
            <a:r>
              <a:rPr lang="fa-IR" dirty="0" smtClean="0"/>
              <a:t>2- وجود شغل های مختلف متناسب با شخصیت</a:t>
            </a:r>
          </a:p>
          <a:p>
            <a:r>
              <a:rPr lang="fa-IR" dirty="0" smtClean="0"/>
              <a:t>3-رضایت درافرادی که درمحیط شغلی متناسب با شخصیت ،بیشتر است</a:t>
            </a:r>
            <a:endParaRPr lang="en-US" dirty="0"/>
          </a:p>
        </p:txBody>
      </p:sp>
    </p:spTree>
    <p:extLst>
      <p:ext uri="{BB962C8B-B14F-4D97-AF65-F5344CB8AC3E}">
        <p14:creationId xmlns:p14="http://schemas.microsoft.com/office/powerpoint/2010/main" val="3904233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145</TotalTime>
  <Words>414</Words>
  <Application>Microsoft Office PowerPoint</Application>
  <PresentationFormat>Widescreen</PresentationFormat>
  <Paragraphs>57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Tahoma</vt:lpstr>
      <vt:lpstr>Trebuchet MS</vt:lpstr>
      <vt:lpstr>Wingdings</vt:lpstr>
      <vt:lpstr>Wingdings 3</vt:lpstr>
      <vt:lpstr>Facet</vt:lpstr>
      <vt:lpstr>شخصیت ویژگی های شخصیتی:</vt:lpstr>
      <vt:lpstr>16 ویژگی شخصیتی از نگاه روانشناسان:</vt:lpstr>
      <vt:lpstr>تناسب میان شخص - شغل</vt:lpstr>
      <vt:lpstr>PowerPoint Presentation</vt:lpstr>
      <vt:lpstr>این تئوری معتقد است درحالتی که شخصیت وشغل بایکدیگر توافق داشته باشند،رضایت بیشتروتغییروتبدیل کمتر خواهد بود.َنکات برجسته این روش:</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Shahadat_Lap</dc:creator>
  <cp:lastModifiedBy>MRT www.Win2Farsi.com</cp:lastModifiedBy>
  <cp:revision>12</cp:revision>
  <dcterms:created xsi:type="dcterms:W3CDTF">2017-04-21T11:59:15Z</dcterms:created>
  <dcterms:modified xsi:type="dcterms:W3CDTF">2017-05-02T09:35:35Z</dcterms:modified>
</cp:coreProperties>
</file>